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6" r:id="rId10"/>
    <p:sldId id="267" r:id="rId11"/>
    <p:sldId id="269" r:id="rId12"/>
    <p:sldId id="270" r:id="rId13"/>
    <p:sldId id="272" r:id="rId14"/>
    <p:sldId id="273" r:id="rId15"/>
    <p:sldId id="275" r:id="rId16"/>
    <p:sldId id="276" r:id="rId17"/>
    <p:sldId id="277"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364F796-9D48-4533-97AC-39D1718E292F}" type="datetimeFigureOut">
              <a:rPr lang="ar-IQ" smtClean="0"/>
              <a:pPr/>
              <a:t>09/03/1443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6A9DBAF-0BC1-463B-8C00-0562A67302A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64F796-9D48-4533-97AC-39D1718E292F}" type="datetimeFigureOut">
              <a:rPr lang="ar-IQ" smtClean="0"/>
              <a:pPr/>
              <a:t>09/03/1443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6A9DBAF-0BC1-463B-8C00-0562A67302A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00052" y="244465"/>
            <a:ext cx="7772400" cy="1470025"/>
          </a:xfrm>
        </p:spPr>
        <p:txBody>
          <a:bodyPr/>
          <a:lstStyle/>
          <a:p>
            <a:r>
              <a:rPr lang="en-US" dirty="0" smtClean="0"/>
              <a:t>Esophageal surgery</a:t>
            </a:r>
            <a:endParaRPr lang="ar-IQ" dirty="0"/>
          </a:p>
        </p:txBody>
      </p:sp>
      <p:sp>
        <p:nvSpPr>
          <p:cNvPr id="3" name="عنوان فرعي 2"/>
          <p:cNvSpPr>
            <a:spLocks noGrp="1"/>
          </p:cNvSpPr>
          <p:nvPr>
            <p:ph type="subTitle" idx="1"/>
          </p:nvPr>
        </p:nvSpPr>
        <p:spPr>
          <a:xfrm>
            <a:off x="1285852" y="2000240"/>
            <a:ext cx="6400800" cy="1752600"/>
          </a:xfrm>
        </p:spPr>
        <p:txBody>
          <a:bodyPr/>
          <a:lstStyle/>
          <a:p>
            <a:r>
              <a:rPr lang="en-US" dirty="0" smtClean="0">
                <a:solidFill>
                  <a:schemeClr val="tx1"/>
                </a:solidFill>
              </a:rPr>
              <a:t>Dr. </a:t>
            </a:r>
            <a:r>
              <a:rPr lang="en-US" dirty="0" err="1" smtClean="0">
                <a:solidFill>
                  <a:schemeClr val="tx1"/>
                </a:solidFill>
              </a:rPr>
              <a:t>Rafid</a:t>
            </a:r>
            <a:r>
              <a:rPr lang="en-US" dirty="0" smtClean="0">
                <a:solidFill>
                  <a:schemeClr val="tx1"/>
                </a:solidFill>
              </a:rPr>
              <a:t> </a:t>
            </a:r>
            <a:r>
              <a:rPr lang="en-US" dirty="0" err="1" smtClean="0">
                <a:solidFill>
                  <a:schemeClr val="tx1"/>
                </a:solidFill>
              </a:rPr>
              <a:t>Majeed</a:t>
            </a:r>
            <a:r>
              <a:rPr lang="en-US" dirty="0" smtClean="0">
                <a:solidFill>
                  <a:schemeClr val="tx1"/>
                </a:solidFill>
              </a:rPr>
              <a:t> </a:t>
            </a:r>
            <a:endParaRPr lang="ar-IQ" dirty="0">
              <a:solidFill>
                <a:schemeClr val="tx1"/>
              </a:solidFill>
            </a:endParaRPr>
          </a:p>
        </p:txBody>
      </p:sp>
      <p:pic>
        <p:nvPicPr>
          <p:cNvPr id="1026" name="Picture 2" descr="E:\محاضرات المراحل الاولية\Screenshot_٢٠٢٠١٢٢٠-٢١٠٩٤٦_Pinterest.jpg"/>
          <p:cNvPicPr>
            <a:picLocks noChangeAspect="1" noChangeArrowheads="1"/>
          </p:cNvPicPr>
          <p:nvPr/>
        </p:nvPicPr>
        <p:blipFill>
          <a:blip r:embed="rId2"/>
          <a:srcRect t="7292" b="42708"/>
          <a:stretch>
            <a:fillRect/>
          </a:stretch>
        </p:blipFill>
        <p:spPr bwMode="auto">
          <a:xfrm>
            <a:off x="857224" y="3000372"/>
            <a:ext cx="3857625" cy="34290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643710"/>
          </a:xfrm>
        </p:spPr>
        <p:txBody>
          <a:bodyPr>
            <a:normAutofit fontScale="62500" lnSpcReduction="20000"/>
          </a:bodyPr>
          <a:lstStyle/>
          <a:p>
            <a:pPr algn="l" rtl="0">
              <a:buNone/>
            </a:pPr>
            <a:r>
              <a:rPr lang="en-US" dirty="0">
                <a:solidFill>
                  <a:srgbClr val="FF0000"/>
                </a:solidFill>
              </a:rPr>
              <a:t>Esophageal Foreign </a:t>
            </a:r>
            <a:r>
              <a:rPr lang="en-US" dirty="0" smtClean="0">
                <a:solidFill>
                  <a:srgbClr val="FF0000"/>
                </a:solidFill>
              </a:rPr>
              <a:t>Bodies</a:t>
            </a:r>
          </a:p>
          <a:p>
            <a:pPr algn="l" rtl="0">
              <a:buNone/>
            </a:pPr>
            <a:r>
              <a:rPr lang="en-US" dirty="0"/>
              <a:t>Esophageal foreign bodies are a common problem in dogs and are occasionally diagnosed in cats. The most common foreign bodies in dogs are ingested bones. In cats, fishhooks, needles, and string foreign bodies are more common. </a:t>
            </a:r>
          </a:p>
          <a:p>
            <a:pPr algn="l" rtl="0">
              <a:buNone/>
            </a:pPr>
            <a:endParaRPr lang="en-US" dirty="0" smtClean="0"/>
          </a:p>
          <a:p>
            <a:pPr algn="l" rtl="0">
              <a:buNone/>
            </a:pPr>
            <a:r>
              <a:rPr lang="en-US" dirty="0" smtClean="0"/>
              <a:t>Small-breed </a:t>
            </a:r>
            <a:r>
              <a:rPr lang="en-US" dirty="0"/>
              <a:t>dogs, particularly terrier breeds, are most frequently diagnosed with esophageal foreign bodies. Most affected dogs are younger than 3 years of age (64%)</a:t>
            </a:r>
          </a:p>
          <a:p>
            <a:pPr algn="l" rtl="0">
              <a:buNone/>
            </a:pPr>
            <a:endParaRPr lang="en-US" dirty="0" smtClean="0"/>
          </a:p>
          <a:p>
            <a:pPr algn="l" rtl="0">
              <a:buNone/>
            </a:pPr>
            <a:r>
              <a:rPr lang="en-US" dirty="0" smtClean="0"/>
              <a:t>Acute </a:t>
            </a:r>
            <a:r>
              <a:rPr lang="en-US" dirty="0"/>
              <a:t>clinical signs associated with complete or severe partial obstruction are usually seen. The most classic clinical sign is regurgitation of food within a few minutes of eating</a:t>
            </a:r>
            <a:r>
              <a:rPr lang="en-US" dirty="0" smtClean="0"/>
              <a:t>.</a:t>
            </a:r>
          </a:p>
          <a:p>
            <a:pPr algn="l" rtl="0">
              <a:buNone/>
            </a:pPr>
            <a:endParaRPr lang="en-US" dirty="0" smtClean="0"/>
          </a:p>
          <a:p>
            <a:pPr algn="l" rtl="0">
              <a:buNone/>
            </a:pPr>
            <a:r>
              <a:rPr lang="en-US" dirty="0" smtClean="0"/>
              <a:t>Water </a:t>
            </a:r>
            <a:r>
              <a:rPr lang="en-US" dirty="0"/>
              <a:t>is generally retained unless there is complete obstruction</a:t>
            </a:r>
            <a:r>
              <a:rPr lang="ar-IQ" dirty="0"/>
              <a:t>.</a:t>
            </a:r>
            <a:endParaRPr lang="en-US" dirty="0"/>
          </a:p>
          <a:p>
            <a:pPr algn="l" rtl="0">
              <a:buNone/>
            </a:pPr>
            <a:endParaRPr lang="en-US" dirty="0" smtClean="0"/>
          </a:p>
          <a:p>
            <a:pPr algn="l" rtl="0">
              <a:buNone/>
            </a:pPr>
            <a:r>
              <a:rPr lang="en-US" dirty="0" smtClean="0"/>
              <a:t>Other </a:t>
            </a:r>
            <a:r>
              <a:rPr lang="en-US" dirty="0"/>
              <a:t>clinical signs include retching </a:t>
            </a:r>
            <a:r>
              <a:rPr lang="ar-IQ" dirty="0" err="1"/>
              <a:t>التهوع</a:t>
            </a:r>
            <a:r>
              <a:rPr lang="en-US" dirty="0"/>
              <a:t>, gagging, excessive salivation, restlessness, lethargy</a:t>
            </a:r>
            <a:r>
              <a:rPr lang="ar-IQ" dirty="0"/>
              <a:t>، والأرق</a:t>
            </a:r>
            <a:r>
              <a:rPr lang="en-US" dirty="0"/>
              <a:t>, and </a:t>
            </a:r>
            <a:r>
              <a:rPr lang="en-US" dirty="0" err="1" smtClean="0"/>
              <a:t>inappetence</a:t>
            </a:r>
            <a:endParaRPr lang="en-US" dirty="0" smtClean="0"/>
          </a:p>
          <a:p>
            <a:pPr algn="l" rtl="0">
              <a:buNone/>
            </a:pPr>
            <a:endParaRPr lang="en-US" dirty="0" smtClean="0"/>
          </a:p>
          <a:p>
            <a:pPr algn="l" rtl="0">
              <a:buNone/>
            </a:pPr>
            <a:r>
              <a:rPr lang="en-US" dirty="0"/>
              <a:t>Chronically affected animals may remain bright and alert but have weight loss and periodic</a:t>
            </a:r>
            <a:r>
              <a:rPr lang="ar-IQ" dirty="0"/>
              <a:t>بشكل دوري</a:t>
            </a:r>
            <a:r>
              <a:rPr lang="en-US" dirty="0"/>
              <a:t> bouts of regurgitation and </a:t>
            </a:r>
            <a:r>
              <a:rPr lang="en-US" dirty="0" err="1"/>
              <a:t>inappetence</a:t>
            </a:r>
            <a:r>
              <a:rPr lang="en-US" dirty="0"/>
              <a:t>.</a:t>
            </a:r>
          </a:p>
          <a:p>
            <a:pPr algn="l" rtl="0">
              <a:buNone/>
            </a:pPr>
            <a:endParaRPr lang="en-US" dirty="0"/>
          </a:p>
          <a:p>
            <a:pPr algn="l" rtl="0">
              <a:buNone/>
            </a:pPr>
            <a:r>
              <a:rPr lang="en-US" dirty="0"/>
              <a:t>Sharp or </a:t>
            </a:r>
            <a:r>
              <a:rPr lang="en-US" dirty="0" smtClean="0"/>
              <a:t>chronic </a:t>
            </a:r>
            <a:r>
              <a:rPr lang="en-US" dirty="0"/>
              <a:t>foreign bodies can result in esophageal perforation</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71438"/>
            <a:ext cx="8715436" cy="6643710"/>
          </a:xfrm>
        </p:spPr>
        <p:txBody>
          <a:bodyPr>
            <a:normAutofit fontScale="70000" lnSpcReduction="20000"/>
          </a:bodyPr>
          <a:lstStyle/>
          <a:p>
            <a:pPr algn="l" rtl="0"/>
            <a:r>
              <a:rPr lang="en-US" dirty="0"/>
              <a:t>Treatment </a:t>
            </a:r>
          </a:p>
          <a:p>
            <a:pPr algn="l" rtl="0"/>
            <a:r>
              <a:rPr lang="en-US" dirty="0"/>
              <a:t>An initial attempt should be made to extract the foreign body with endoscopy using grasping forceps. </a:t>
            </a:r>
          </a:p>
          <a:p>
            <a:pPr rtl="0">
              <a:buNone/>
            </a:pPr>
            <a:r>
              <a:rPr lang="ar-IQ" dirty="0"/>
              <a:t>يجب القيام بمحاولة أولية لاستخراج الجسم الغريب بالتنظير الداخلي أو التنظير </a:t>
            </a:r>
            <a:r>
              <a:rPr lang="ar-IQ" dirty="0" err="1"/>
              <a:t>الفلوري</a:t>
            </a:r>
            <a:r>
              <a:rPr lang="ar-IQ" dirty="0"/>
              <a:t> باستخدام ملقط الإمساك أو قسطرة </a:t>
            </a:r>
            <a:r>
              <a:rPr lang="ar-IQ" dirty="0" smtClean="0"/>
              <a:t>البالون</a:t>
            </a:r>
          </a:p>
          <a:p>
            <a:pPr algn="l" rtl="0">
              <a:buNone/>
            </a:pPr>
            <a:r>
              <a:rPr lang="ar-IQ" dirty="0"/>
              <a:t> </a:t>
            </a:r>
            <a:endParaRPr lang="en-US" dirty="0"/>
          </a:p>
          <a:p>
            <a:pPr algn="l" rtl="0">
              <a:buNone/>
            </a:pPr>
            <a:r>
              <a:rPr lang="en-US" dirty="0"/>
              <a:t>the firmly lodged foreign body should not be forced because this may induce or enlarge a perforation. Then Surgical repair of perforations should be considered</a:t>
            </a:r>
          </a:p>
          <a:p>
            <a:pPr rtl="0">
              <a:buNone/>
            </a:pPr>
            <a:r>
              <a:rPr lang="ar-IQ" dirty="0"/>
              <a:t>لا ينبغي إجبار الجسم الغريب المستقر بقوة لأن هذا قد يؤدي إلى حدوث ثقب أو تكبيره.</a:t>
            </a:r>
            <a:endParaRPr lang="en-US" dirty="0"/>
          </a:p>
          <a:p>
            <a:pPr algn="l" rtl="0">
              <a:buNone/>
            </a:pPr>
            <a:endParaRPr lang="en-US" dirty="0"/>
          </a:p>
          <a:p>
            <a:pPr algn="l" rtl="0">
              <a:buNone/>
            </a:pPr>
            <a:r>
              <a:rPr lang="en-US" dirty="0"/>
              <a:t>Esophageal foreign bodies should be surgically removed when retrieval or advancement of the foreign body fails or when forceps extraction presents a significant risk for laceration of the esophagus or major vessels</a:t>
            </a:r>
          </a:p>
          <a:p>
            <a:pPr rtl="0">
              <a:buNone/>
            </a:pPr>
            <a:r>
              <a:rPr lang="ar-IQ" dirty="0"/>
              <a:t>يجب إزالة الأجسام الغريبة من المريء جراحيًا عند فشل استرجاع أو تقدم الجسم الغريب أو عندما يمثل استخراج الملقط خطرًا كبيرًا على تمزق المريء أو الأوعية الرئيسية</a:t>
            </a:r>
            <a:endParaRPr lang="en-US" dirty="0"/>
          </a:p>
          <a:p>
            <a:pPr algn="l" rtl="0">
              <a:buNone/>
            </a:pPr>
            <a:r>
              <a:rPr lang="en-US" b="1" dirty="0"/>
              <a:t>Prognosis</a:t>
            </a:r>
          </a:p>
          <a:p>
            <a:pPr algn="l" rtl="0">
              <a:buNone/>
            </a:pPr>
            <a:r>
              <a:rPr lang="en-US" dirty="0"/>
              <a:t>The prognosis after foreign body removal is generally excellent except in cases of thoracic esophageal perforation</a:t>
            </a:r>
          </a:p>
          <a:p>
            <a:pPr algn="l" rtl="0"/>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643998" cy="6357982"/>
          </a:xfrm>
        </p:spPr>
        <p:txBody>
          <a:bodyPr>
            <a:normAutofit fontScale="85000" lnSpcReduction="20000"/>
          </a:bodyPr>
          <a:lstStyle/>
          <a:p>
            <a:pPr algn="l" rtl="0">
              <a:buNone/>
            </a:pPr>
            <a:r>
              <a:rPr lang="en-US" dirty="0">
                <a:solidFill>
                  <a:srgbClr val="FF0000"/>
                </a:solidFill>
              </a:rPr>
              <a:t>Esophageal Lacerations</a:t>
            </a:r>
          </a:p>
          <a:p>
            <a:pPr algn="l" rtl="0">
              <a:buNone/>
            </a:pPr>
            <a:r>
              <a:rPr lang="en-US" dirty="0"/>
              <a:t>Esophageal lacerations are most commonly caused by penetrating esophageal foreign bodies. The most common injury is a penetrating stick injury in dogs that carry, chew, or retrieve sticks. Esophageal stick injuries generally occur in the cervical esophagus</a:t>
            </a:r>
            <a:r>
              <a:rPr lang="en-US" dirty="0" smtClean="0"/>
              <a:t>.</a:t>
            </a:r>
          </a:p>
          <a:p>
            <a:pPr algn="l" rtl="0">
              <a:buNone/>
            </a:pPr>
            <a:r>
              <a:rPr lang="en-US" dirty="0"/>
              <a:t>Esophageal lacerations can also occur with external trauma such as bite wounds</a:t>
            </a:r>
          </a:p>
          <a:p>
            <a:pPr algn="l" rtl="0">
              <a:buNone/>
            </a:pPr>
            <a:r>
              <a:rPr lang="en-US" dirty="0"/>
              <a:t>Treatment</a:t>
            </a:r>
          </a:p>
          <a:p>
            <a:pPr algn="l" rtl="0">
              <a:buNone/>
            </a:pPr>
            <a:r>
              <a:rPr lang="en-US" dirty="0"/>
              <a:t>Foreign material is </a:t>
            </a:r>
            <a:r>
              <a:rPr lang="en-US" dirty="0" smtClean="0"/>
              <a:t>removed </a:t>
            </a:r>
            <a:r>
              <a:rPr lang="en-US" dirty="0" err="1" smtClean="0"/>
              <a:t>surgicaly</a:t>
            </a:r>
            <a:r>
              <a:rPr lang="en-US" dirty="0"/>
              <a:t>, the esophageal laceration is minimally </a:t>
            </a:r>
            <a:r>
              <a:rPr lang="en-US" dirty="0" err="1"/>
              <a:t>debrided</a:t>
            </a:r>
            <a:r>
              <a:rPr lang="en-US" dirty="0"/>
              <a:t>, and a single- or double layered closure performed. The surgical site is </a:t>
            </a:r>
            <a:r>
              <a:rPr lang="en-US" dirty="0" err="1"/>
              <a:t>lavaged</a:t>
            </a:r>
            <a:r>
              <a:rPr lang="en-US" dirty="0"/>
              <a:t> before closure, and a closed suction drain can be placed.</a:t>
            </a:r>
          </a:p>
          <a:p>
            <a:pPr algn="l" rtl="0">
              <a:buNone/>
            </a:pPr>
            <a:endParaRPr lang="en-US" dirty="0"/>
          </a:p>
          <a:p>
            <a:pPr algn="l" rtl="0"/>
            <a:r>
              <a:rPr lang="en-US" dirty="0"/>
              <a:t>Acute esophageal penetrating injuries have a poorer prognosis</a:t>
            </a:r>
          </a:p>
          <a:p>
            <a:pPr algn="l" rtl="0"/>
            <a:r>
              <a:rPr lang="en-US" dirty="0"/>
              <a:t> </a:t>
            </a:r>
          </a:p>
          <a:p>
            <a:pPr algn="l" rtl="0">
              <a:buNone/>
            </a:pPr>
            <a:endParaRPr lang="en-US" dirty="0"/>
          </a:p>
          <a:p>
            <a:pPr algn="l" rtl="0"/>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76" y="285728"/>
            <a:ext cx="8858280" cy="6286544"/>
          </a:xfrm>
        </p:spPr>
        <p:txBody>
          <a:bodyPr>
            <a:normAutofit fontScale="77500" lnSpcReduction="20000"/>
          </a:bodyPr>
          <a:lstStyle/>
          <a:p>
            <a:pPr algn="l" rtl="0">
              <a:buNone/>
            </a:pPr>
            <a:r>
              <a:rPr lang="en-US" dirty="0"/>
              <a:t>Esophageal </a:t>
            </a:r>
            <a:r>
              <a:rPr lang="en-US" dirty="0" err="1"/>
              <a:t>Diverticula</a:t>
            </a:r>
            <a:endParaRPr lang="en-US" dirty="0"/>
          </a:p>
          <a:p>
            <a:pPr algn="l" rtl="0">
              <a:buNone/>
            </a:pPr>
            <a:r>
              <a:rPr lang="en-US" dirty="0"/>
              <a:t>Esophageal </a:t>
            </a:r>
            <a:r>
              <a:rPr lang="en-US" dirty="0" err="1"/>
              <a:t>diverticula</a:t>
            </a:r>
            <a:r>
              <a:rPr lang="en-US" dirty="0"/>
              <a:t> are rare in dogs and cats</a:t>
            </a:r>
            <a:r>
              <a:rPr lang="ar-IQ" dirty="0"/>
              <a:t>.</a:t>
            </a:r>
            <a:endParaRPr lang="en-US" dirty="0"/>
          </a:p>
          <a:p>
            <a:pPr algn="l" rtl="0">
              <a:buNone/>
            </a:pPr>
            <a:endParaRPr lang="en-US" dirty="0"/>
          </a:p>
          <a:p>
            <a:pPr algn="l" rtl="0">
              <a:buNone/>
            </a:pPr>
            <a:r>
              <a:rPr lang="en-US" dirty="0" err="1"/>
              <a:t>diverticula</a:t>
            </a:r>
            <a:r>
              <a:rPr lang="en-US" dirty="0"/>
              <a:t> are divided into </a:t>
            </a:r>
            <a:r>
              <a:rPr lang="en-US" dirty="0" err="1"/>
              <a:t>pulsion</a:t>
            </a:r>
            <a:r>
              <a:rPr lang="en-US" dirty="0"/>
              <a:t> and traction types</a:t>
            </a:r>
            <a:r>
              <a:rPr lang="ar-IQ" dirty="0"/>
              <a:t>. </a:t>
            </a:r>
            <a:endParaRPr lang="en-US" dirty="0"/>
          </a:p>
          <a:p>
            <a:pPr algn="l" rtl="0">
              <a:buNone/>
            </a:pPr>
            <a:r>
              <a:rPr lang="en-US" dirty="0"/>
              <a:t> </a:t>
            </a:r>
          </a:p>
          <a:p>
            <a:pPr algn="l" rtl="0">
              <a:buNone/>
            </a:pPr>
            <a:r>
              <a:rPr lang="en-US" dirty="0"/>
              <a:t>A </a:t>
            </a:r>
            <a:r>
              <a:rPr lang="en-US" dirty="0" err="1"/>
              <a:t>pulsion</a:t>
            </a:r>
            <a:r>
              <a:rPr lang="en-US" dirty="0"/>
              <a:t> </a:t>
            </a:r>
            <a:r>
              <a:rPr lang="en-US" dirty="0" err="1"/>
              <a:t>diverticulum</a:t>
            </a:r>
            <a:r>
              <a:rPr lang="en-US" dirty="0"/>
              <a:t> is an </a:t>
            </a:r>
            <a:r>
              <a:rPr lang="en-US" dirty="0" err="1"/>
              <a:t>outpouching</a:t>
            </a:r>
            <a:r>
              <a:rPr lang="en-US" dirty="0"/>
              <a:t> of mucosa that </a:t>
            </a:r>
            <a:r>
              <a:rPr lang="en-US" dirty="0" err="1"/>
              <a:t>herniates</a:t>
            </a:r>
            <a:r>
              <a:rPr lang="en-US" dirty="0"/>
              <a:t> through a defect in the tunica </a:t>
            </a:r>
            <a:r>
              <a:rPr lang="en-US" dirty="0" err="1"/>
              <a:t>muscularis</a:t>
            </a:r>
            <a:r>
              <a:rPr lang="en-US" dirty="0"/>
              <a:t>. It is thought to be caused by increased luminal pressure as a result of a mechanical (e.g., foreign body or stricture) or functional esophageal obstruction</a:t>
            </a:r>
            <a:r>
              <a:rPr lang="ar-IQ" dirty="0" smtClean="0"/>
              <a:t>.</a:t>
            </a:r>
            <a:endParaRPr lang="en-US" dirty="0" smtClean="0"/>
          </a:p>
          <a:p>
            <a:pPr algn="l" rtl="0">
              <a:buNone/>
            </a:pPr>
            <a:r>
              <a:rPr lang="en-US" dirty="0"/>
              <a:t>A traction </a:t>
            </a:r>
            <a:r>
              <a:rPr lang="en-US" dirty="0" err="1"/>
              <a:t>diverticulum</a:t>
            </a:r>
            <a:r>
              <a:rPr lang="en-US" dirty="0"/>
              <a:t> is a full-thickness deviation of the esophageal wall</a:t>
            </a:r>
            <a:r>
              <a:rPr lang="ar-IQ" dirty="0" smtClean="0"/>
              <a:t>.</a:t>
            </a:r>
            <a:r>
              <a:rPr lang="en-US" dirty="0"/>
              <a:t> The term traction refers to the assumed pathogenesis, namely inflammation in an adjacent organ causing formation of an adhesion. Subsequent contraction of the adhesion pulls the esophagus outward to form a </a:t>
            </a:r>
            <a:r>
              <a:rPr lang="en-US" dirty="0" smtClean="0"/>
              <a:t>pouch</a:t>
            </a:r>
          </a:p>
          <a:p>
            <a:pPr algn="l" rtl="0">
              <a:buNone/>
            </a:pPr>
            <a:endParaRPr lang="en-US" dirty="0" smtClean="0"/>
          </a:p>
          <a:p>
            <a:pPr algn="l" rtl="0">
              <a:buNone/>
            </a:pPr>
            <a:r>
              <a:rPr lang="en-US" dirty="0" smtClean="0"/>
              <a:t>The </a:t>
            </a:r>
            <a:r>
              <a:rPr lang="en-US" dirty="0" err="1"/>
              <a:t>diverticulum</a:t>
            </a:r>
            <a:r>
              <a:rPr lang="en-US" dirty="0"/>
              <a:t> can become impacted with </a:t>
            </a:r>
            <a:r>
              <a:rPr lang="en-US" dirty="0" err="1"/>
              <a:t>ingesta</a:t>
            </a:r>
            <a:r>
              <a:rPr lang="en-US" dirty="0"/>
              <a:t>, distorting and obstructing the esophageal </a:t>
            </a:r>
            <a:r>
              <a:rPr lang="en-US" dirty="0" smtClean="0"/>
              <a:t>lumen</a:t>
            </a:r>
            <a:endParaRPr lang="ar-IQ" dirty="0" smtClean="0"/>
          </a:p>
          <a:p>
            <a:pPr algn="l" rtl="0">
              <a:buNone/>
            </a:pPr>
            <a:endParaRPr lang="en-US" dirty="0"/>
          </a:p>
          <a:p>
            <a:pPr algn="l" rtl="0">
              <a:buNone/>
            </a:pPr>
            <a:endParaRPr lang="en-US" dirty="0"/>
          </a:p>
          <a:p>
            <a:pPr algn="l" rtl="0">
              <a:buNone/>
            </a:pP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643998" cy="6215106"/>
          </a:xfrm>
        </p:spPr>
        <p:txBody>
          <a:bodyPr>
            <a:normAutofit fontScale="92500" lnSpcReduction="10000"/>
          </a:bodyPr>
          <a:lstStyle/>
          <a:p>
            <a:pPr algn="l" rtl="0">
              <a:buNone/>
            </a:pPr>
            <a:r>
              <a:rPr lang="en-US" b="1" i="1" dirty="0"/>
              <a:t>Treatment</a:t>
            </a:r>
            <a:endParaRPr lang="en-US" dirty="0"/>
          </a:p>
          <a:p>
            <a:pPr algn="l" rtl="0">
              <a:buNone/>
            </a:pPr>
            <a:r>
              <a:rPr lang="en-US" dirty="0"/>
              <a:t>Small </a:t>
            </a:r>
            <a:r>
              <a:rPr lang="en-US" dirty="0" err="1"/>
              <a:t>diverticula</a:t>
            </a:r>
            <a:r>
              <a:rPr lang="en-US" dirty="0"/>
              <a:t> may be treated conservatively by feeding a gruel-type diet with the animal in an upright position</a:t>
            </a:r>
          </a:p>
          <a:p>
            <a:pPr algn="l" rtl="0">
              <a:buNone/>
            </a:pPr>
            <a:r>
              <a:rPr lang="ar-IQ" dirty="0"/>
              <a:t>يمكن معالجة </a:t>
            </a:r>
            <a:r>
              <a:rPr lang="ar-IQ" dirty="0" err="1"/>
              <a:t>الرتج</a:t>
            </a:r>
            <a:r>
              <a:rPr lang="ar-IQ" dirty="0"/>
              <a:t> الصغير بشكل وقائي عن طريق تغذية نظام غذائي من نوع العصيدة مع الحيوان في وضع رأسي</a:t>
            </a:r>
            <a:endParaRPr lang="en-US" dirty="0"/>
          </a:p>
          <a:p>
            <a:pPr algn="l" rtl="0">
              <a:buNone/>
            </a:pPr>
            <a:r>
              <a:rPr lang="en-US" dirty="0"/>
              <a:t>Large </a:t>
            </a:r>
            <a:r>
              <a:rPr lang="en-US" dirty="0" err="1"/>
              <a:t>diverticula</a:t>
            </a:r>
            <a:r>
              <a:rPr lang="en-US" dirty="0"/>
              <a:t> generally require surgical management. Excision of the </a:t>
            </a:r>
            <a:r>
              <a:rPr lang="en-US" dirty="0" err="1"/>
              <a:t>diverticulum</a:t>
            </a:r>
            <a:r>
              <a:rPr lang="en-US" dirty="0"/>
              <a:t> (</a:t>
            </a:r>
            <a:r>
              <a:rPr lang="en-US" dirty="0" err="1"/>
              <a:t>diverticulectomy</a:t>
            </a:r>
            <a:r>
              <a:rPr lang="en-US" dirty="0"/>
              <a:t>)</a:t>
            </a:r>
          </a:p>
          <a:p>
            <a:pPr algn="l" rtl="0">
              <a:buNone/>
            </a:pPr>
            <a:r>
              <a:rPr lang="en-US" dirty="0"/>
              <a:t> </a:t>
            </a:r>
          </a:p>
          <a:p>
            <a:pPr algn="l" rtl="0">
              <a:buNone/>
            </a:pPr>
            <a:r>
              <a:rPr lang="en-US" dirty="0"/>
              <a:t>Prognosis</a:t>
            </a:r>
          </a:p>
          <a:p>
            <a:pPr algn="l" rtl="0">
              <a:buNone/>
            </a:pPr>
            <a:r>
              <a:rPr lang="en-US" dirty="0"/>
              <a:t>The prognosis in dogs with </a:t>
            </a:r>
            <a:r>
              <a:rPr lang="en-US" dirty="0" err="1"/>
              <a:t>diverticula</a:t>
            </a:r>
            <a:r>
              <a:rPr lang="en-US" dirty="0"/>
              <a:t> amenable to simple </a:t>
            </a:r>
            <a:r>
              <a:rPr lang="en-US" dirty="0" err="1"/>
              <a:t>diverticulectomy</a:t>
            </a:r>
            <a:r>
              <a:rPr lang="en-US" dirty="0"/>
              <a:t> is good</a:t>
            </a:r>
          </a:p>
          <a:p>
            <a:pPr algn="l" rtl="0">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357166"/>
            <a:ext cx="8329642" cy="6215106"/>
          </a:xfrm>
        </p:spPr>
        <p:txBody>
          <a:bodyPr>
            <a:normAutofit fontScale="92500" lnSpcReduction="20000"/>
          </a:bodyPr>
          <a:lstStyle/>
          <a:p>
            <a:pPr algn="l" rtl="0">
              <a:buNone/>
            </a:pPr>
            <a:r>
              <a:rPr lang="en-US" dirty="0">
                <a:solidFill>
                  <a:srgbClr val="FF0000"/>
                </a:solidFill>
              </a:rPr>
              <a:t>Esophageal Fistulae</a:t>
            </a:r>
          </a:p>
          <a:p>
            <a:pPr algn="l" rtl="0">
              <a:buNone/>
            </a:pPr>
            <a:r>
              <a:rPr lang="en-US" dirty="0"/>
              <a:t>An esophageal fistula is an abnormal communication between the esophagus and the trachea, bronchus, lung parenchyma, or (less commonly) the skin. Esophageal fistulae may be either congenital or acquired.</a:t>
            </a:r>
          </a:p>
          <a:p>
            <a:pPr algn="l" rtl="0">
              <a:buNone/>
            </a:pPr>
            <a:r>
              <a:rPr lang="en-US" dirty="0"/>
              <a:t>Congenital fistulae result from an incomplete separation of the </a:t>
            </a:r>
            <a:r>
              <a:rPr lang="en-US" dirty="0" err="1"/>
              <a:t>tracheobronchial</a:t>
            </a:r>
            <a:r>
              <a:rPr lang="en-US" dirty="0"/>
              <a:t> tree from the digestive tract</a:t>
            </a:r>
          </a:p>
          <a:p>
            <a:pPr algn="l" rtl="0">
              <a:buNone/>
            </a:pPr>
            <a:r>
              <a:rPr lang="en-US" dirty="0"/>
              <a:t>most acquired fistulae are secondary to esophageal foreign bodies</a:t>
            </a:r>
          </a:p>
          <a:p>
            <a:pPr algn="l" rtl="0">
              <a:buNone/>
            </a:pPr>
            <a:r>
              <a:rPr lang="en-US" dirty="0"/>
              <a:t>The most common clinical sign is coughing, which may be associated with drinking liquids. Other clinical signs include regurgitation, lethargy, anorexia, pyrexia, </a:t>
            </a:r>
            <a:r>
              <a:rPr lang="en-US" dirty="0" err="1"/>
              <a:t>dyspnea</a:t>
            </a:r>
            <a:r>
              <a:rPr lang="en-US" dirty="0"/>
              <a:t>, and weight loss.</a:t>
            </a:r>
          </a:p>
          <a:p>
            <a:pPr algn="l" rtl="0">
              <a:buNone/>
            </a:pP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p:spPr>
        <p:txBody>
          <a:bodyPr/>
          <a:lstStyle/>
          <a:p>
            <a:pPr algn="l" rtl="0">
              <a:buNone/>
            </a:pPr>
            <a:r>
              <a:rPr lang="en-US" dirty="0"/>
              <a:t>Treatment and Prognosis</a:t>
            </a:r>
          </a:p>
          <a:p>
            <a:pPr algn="l" rtl="0">
              <a:buNone/>
            </a:pPr>
            <a:r>
              <a:rPr lang="en-US" dirty="0"/>
              <a:t>Esophageal fistulae require surgical management. The esophageal defect can usually be closed primarily, although more extensive resection and reconstruction techniques may be </a:t>
            </a:r>
            <a:r>
              <a:rPr lang="en-US" dirty="0" smtClean="0"/>
              <a:t>required.</a:t>
            </a:r>
          </a:p>
          <a:p>
            <a:pPr algn="l" rtl="0">
              <a:buNone/>
            </a:pPr>
            <a:endParaRPr lang="en-US" dirty="0"/>
          </a:p>
          <a:p>
            <a:pPr algn="l" rtl="0">
              <a:buNone/>
            </a:pP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472518" cy="6286544"/>
          </a:xfrm>
        </p:spPr>
        <p:txBody>
          <a:bodyPr>
            <a:normAutofit/>
          </a:bodyPr>
          <a:lstStyle/>
          <a:p>
            <a:pPr algn="l" rtl="0">
              <a:buNone/>
            </a:pPr>
            <a:r>
              <a:rPr lang="en-US" dirty="0">
                <a:solidFill>
                  <a:srgbClr val="FF0000"/>
                </a:solidFill>
              </a:rPr>
              <a:t>Esophageal </a:t>
            </a:r>
            <a:r>
              <a:rPr lang="en-US" dirty="0" err="1">
                <a:solidFill>
                  <a:srgbClr val="FF0000"/>
                </a:solidFill>
              </a:rPr>
              <a:t>Neoplasia</a:t>
            </a:r>
            <a:endParaRPr lang="en-US" dirty="0">
              <a:solidFill>
                <a:srgbClr val="FF0000"/>
              </a:solidFill>
            </a:endParaRPr>
          </a:p>
          <a:p>
            <a:pPr algn="l" rtl="0">
              <a:buNone/>
            </a:pPr>
            <a:r>
              <a:rPr lang="en-US" dirty="0"/>
              <a:t>Esophageal </a:t>
            </a:r>
            <a:r>
              <a:rPr lang="en-US" dirty="0" err="1"/>
              <a:t>neoplasia</a:t>
            </a:r>
            <a:r>
              <a:rPr lang="en-US" dirty="0"/>
              <a:t> in dogs and cats is rare.</a:t>
            </a:r>
          </a:p>
          <a:p>
            <a:pPr algn="l" rtl="0">
              <a:buNone/>
            </a:pPr>
            <a:r>
              <a:rPr lang="en-US" dirty="0"/>
              <a:t>In dogs and cats, the most commonly reported primary esophageal tumors include </a:t>
            </a:r>
            <a:r>
              <a:rPr lang="en-US" dirty="0" err="1"/>
              <a:t>squamous</a:t>
            </a:r>
            <a:r>
              <a:rPr lang="en-US" dirty="0"/>
              <a:t> cell carcinoma,</a:t>
            </a:r>
          </a:p>
          <a:p>
            <a:pPr algn="l" rtl="0">
              <a:buNone/>
            </a:pPr>
            <a:r>
              <a:rPr lang="en-US" b="1" i="1" dirty="0"/>
              <a:t>Clinical Signs</a:t>
            </a:r>
            <a:endParaRPr lang="en-US" dirty="0"/>
          </a:p>
          <a:p>
            <a:pPr algn="l" rtl="0">
              <a:buNone/>
            </a:pPr>
            <a:r>
              <a:rPr lang="en-US" dirty="0"/>
              <a:t>The most common clinical sign is regurgitation or vomiting</a:t>
            </a:r>
          </a:p>
          <a:p>
            <a:pPr algn="l" rtl="0">
              <a:buNone/>
            </a:pPr>
            <a:r>
              <a:rPr lang="en-US" dirty="0"/>
              <a:t> </a:t>
            </a:r>
          </a:p>
          <a:p>
            <a:pPr algn="l">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14290"/>
            <a:ext cx="8929718" cy="6429420"/>
          </a:xfrm>
        </p:spPr>
        <p:txBody>
          <a:bodyPr>
            <a:normAutofit fontScale="62500" lnSpcReduction="20000"/>
          </a:bodyPr>
          <a:lstStyle/>
          <a:p>
            <a:pPr algn="l" rtl="0"/>
            <a:r>
              <a:rPr lang="en-US" b="1" dirty="0">
                <a:latin typeface="+mj-lt"/>
              </a:rPr>
              <a:t>Esophagus</a:t>
            </a:r>
            <a:endParaRPr lang="en-US" dirty="0">
              <a:latin typeface="+mj-lt"/>
            </a:endParaRPr>
          </a:p>
          <a:p>
            <a:pPr algn="l" rtl="0">
              <a:buNone/>
            </a:pPr>
            <a:r>
              <a:rPr lang="en-US" dirty="0">
                <a:latin typeface="+mj-lt"/>
              </a:rPr>
              <a:t>The esophagus is the connecting tube between the pharynx and stomach that functions to transport </a:t>
            </a:r>
            <a:r>
              <a:rPr lang="en-US" dirty="0" err="1">
                <a:latin typeface="+mj-lt"/>
              </a:rPr>
              <a:t>ingesta</a:t>
            </a:r>
            <a:r>
              <a:rPr lang="en-US" dirty="0">
                <a:latin typeface="+mj-lt"/>
              </a:rPr>
              <a:t> and fluids</a:t>
            </a:r>
            <a:r>
              <a:rPr lang="en-US" dirty="0" smtClean="0">
                <a:latin typeface="+mj-lt"/>
              </a:rPr>
              <a:t>.</a:t>
            </a:r>
          </a:p>
          <a:p>
            <a:pPr algn="l" rtl="0">
              <a:buNone/>
            </a:pPr>
            <a:endParaRPr lang="en-US" dirty="0" smtClean="0">
              <a:latin typeface="+mj-lt"/>
            </a:endParaRPr>
          </a:p>
          <a:p>
            <a:pPr algn="l" rtl="0">
              <a:buNone/>
            </a:pPr>
            <a:r>
              <a:rPr lang="en-US" dirty="0" smtClean="0">
                <a:latin typeface="+mj-lt"/>
              </a:rPr>
              <a:t>The </a:t>
            </a:r>
            <a:r>
              <a:rPr lang="en-US" dirty="0">
                <a:latin typeface="+mj-lt"/>
              </a:rPr>
              <a:t>outer layer of the esophagus is the adventitia. In the neck, the esophageal adventitia blends with the deep cervical fascia. In the thorax and abdomen, the adventitia is largely covered with pleura and peritoneum, respectively. The esophagus is loosely connected to the diaphragm by a </a:t>
            </a:r>
            <a:r>
              <a:rPr lang="en-US" dirty="0" err="1">
                <a:latin typeface="+mj-lt"/>
              </a:rPr>
              <a:t>phrenicoabdominal</a:t>
            </a:r>
            <a:r>
              <a:rPr lang="en-US" dirty="0">
                <a:latin typeface="+mj-lt"/>
              </a:rPr>
              <a:t> membrane</a:t>
            </a:r>
            <a:r>
              <a:rPr lang="en-US" dirty="0" smtClean="0">
                <a:latin typeface="+mj-lt"/>
              </a:rPr>
              <a:t>.</a:t>
            </a:r>
          </a:p>
          <a:p>
            <a:pPr algn="l" rtl="0">
              <a:buNone/>
            </a:pPr>
            <a:endParaRPr lang="en-US" dirty="0" smtClean="0">
              <a:latin typeface="+mj-lt"/>
            </a:endParaRPr>
          </a:p>
          <a:p>
            <a:pPr algn="l" rtl="0">
              <a:buNone/>
            </a:pPr>
            <a:r>
              <a:rPr lang="en-US" dirty="0" smtClean="0">
                <a:latin typeface="+mj-lt"/>
              </a:rPr>
              <a:t>The </a:t>
            </a:r>
            <a:r>
              <a:rPr lang="en-US" dirty="0" err="1">
                <a:latin typeface="+mj-lt"/>
              </a:rPr>
              <a:t>muscularis</a:t>
            </a:r>
            <a:r>
              <a:rPr lang="en-US" dirty="0">
                <a:latin typeface="+mj-lt"/>
              </a:rPr>
              <a:t> is composed of striated muscle for the entire length of the esophagus in dogs, but it changes to smooth muscle in the terminal esophagus in cats</a:t>
            </a:r>
            <a:r>
              <a:rPr lang="ar-IQ" dirty="0" smtClean="0">
                <a:latin typeface="+mj-lt"/>
              </a:rPr>
              <a:t>.</a:t>
            </a:r>
          </a:p>
          <a:p>
            <a:pPr algn="l" rtl="0">
              <a:buNone/>
            </a:pPr>
            <a:endParaRPr lang="en-US" dirty="0" smtClean="0">
              <a:latin typeface="+mj-lt"/>
            </a:endParaRPr>
          </a:p>
          <a:p>
            <a:pPr algn="l" rtl="0">
              <a:buNone/>
            </a:pPr>
            <a:r>
              <a:rPr lang="en-US" dirty="0" smtClean="0">
                <a:latin typeface="+mj-lt"/>
              </a:rPr>
              <a:t>The </a:t>
            </a:r>
            <a:r>
              <a:rPr lang="en-US" dirty="0" err="1">
                <a:latin typeface="+mj-lt"/>
              </a:rPr>
              <a:t>submucosa</a:t>
            </a:r>
            <a:r>
              <a:rPr lang="en-US" dirty="0">
                <a:latin typeface="+mj-lt"/>
              </a:rPr>
              <a:t> loosely connects the mucosa and </a:t>
            </a:r>
            <a:r>
              <a:rPr lang="en-US" dirty="0" err="1">
                <a:latin typeface="+mj-lt"/>
              </a:rPr>
              <a:t>muscularis</a:t>
            </a:r>
            <a:r>
              <a:rPr lang="en-US" dirty="0">
                <a:latin typeface="+mj-lt"/>
              </a:rPr>
              <a:t>, allowing mucosa to move independently and form mucosal folds in the </a:t>
            </a:r>
            <a:r>
              <a:rPr lang="en-US" dirty="0" err="1">
                <a:latin typeface="+mj-lt"/>
              </a:rPr>
              <a:t>undistended</a:t>
            </a:r>
            <a:r>
              <a:rPr lang="en-US" dirty="0">
                <a:latin typeface="+mj-lt"/>
              </a:rPr>
              <a:t> esophagus. The </a:t>
            </a:r>
            <a:r>
              <a:rPr lang="en-US" dirty="0" err="1">
                <a:latin typeface="+mj-lt"/>
              </a:rPr>
              <a:t>submucosa</a:t>
            </a:r>
            <a:r>
              <a:rPr lang="en-US" dirty="0">
                <a:latin typeface="+mj-lt"/>
              </a:rPr>
              <a:t> contains blood vessels, nerves, and simple mucous glands that secrete mucus, which lubricates the mucosal surface</a:t>
            </a:r>
            <a:r>
              <a:rPr lang="en-US" dirty="0" smtClean="0">
                <a:latin typeface="+mj-lt"/>
              </a:rPr>
              <a:t>.</a:t>
            </a:r>
          </a:p>
          <a:p>
            <a:pPr algn="l" rtl="0">
              <a:buNone/>
            </a:pPr>
            <a:endParaRPr lang="en-US" dirty="0" smtClean="0">
              <a:latin typeface="+mj-lt"/>
            </a:endParaRPr>
          </a:p>
          <a:p>
            <a:pPr algn="l" rtl="0">
              <a:buNone/>
            </a:pPr>
            <a:r>
              <a:rPr lang="en-US" dirty="0"/>
              <a:t>The esophageal mucosa is composed of a stratified </a:t>
            </a:r>
            <a:r>
              <a:rPr lang="en-US" dirty="0" err="1"/>
              <a:t>squamous</a:t>
            </a:r>
            <a:r>
              <a:rPr lang="en-US" dirty="0"/>
              <a:t> epithelium. In the </a:t>
            </a:r>
            <a:r>
              <a:rPr lang="en-US" dirty="0" err="1"/>
              <a:t>nondistended</a:t>
            </a:r>
            <a:r>
              <a:rPr lang="en-US" dirty="0"/>
              <a:t> esophagus, the mucosa forms numerous large longitudinal folds that can be seen with positive-contrast </a:t>
            </a:r>
            <a:r>
              <a:rPr lang="en-US" dirty="0" err="1"/>
              <a:t>esophagography</a:t>
            </a:r>
            <a:r>
              <a:rPr lang="en-US" dirty="0"/>
              <a:t>. In cats, the terminal esophagus is also folded transversely</a:t>
            </a:r>
            <a:endParaRPr lang="en-US" dirty="0">
              <a:latin typeface="+mj-lt"/>
            </a:endParaRPr>
          </a:p>
          <a:p>
            <a:pPr algn="l" rtl="0">
              <a:buNone/>
            </a:pPr>
            <a:endParaRPr lang="en-US" dirty="0">
              <a:latin typeface="+mj-lt"/>
            </a:endParaRPr>
          </a:p>
          <a:p>
            <a:pPr algn="l" rtl="0">
              <a:buNone/>
            </a:pPr>
            <a:endParaRPr lang="ar-IQ"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428604"/>
            <a:ext cx="8643998" cy="6215106"/>
          </a:xfrm>
        </p:spPr>
        <p:txBody>
          <a:bodyPr/>
          <a:lstStyle/>
          <a:p>
            <a:pPr algn="l" rtl="0"/>
            <a:r>
              <a:rPr lang="en-US" dirty="0"/>
              <a:t>Causes of dysfunction of the esophageal phase of swallowing can be broadly divided into </a:t>
            </a:r>
          </a:p>
          <a:p>
            <a:pPr algn="l" rtl="0">
              <a:buNone/>
            </a:pPr>
            <a:r>
              <a:rPr lang="en-US" dirty="0"/>
              <a:t>1. mechanical (or anatomic) </a:t>
            </a:r>
            <a:r>
              <a:rPr lang="en-US" dirty="0" smtClean="0"/>
              <a:t>lesions (</a:t>
            </a:r>
            <a:r>
              <a:rPr lang="en-US" dirty="0"/>
              <a:t>a luminal or mural lesion or compression from adjacent </a:t>
            </a:r>
            <a:r>
              <a:rPr lang="en-US" dirty="0" smtClean="0"/>
              <a:t>structures like </a:t>
            </a:r>
            <a:r>
              <a:rPr lang="en-US" dirty="0"/>
              <a:t>foreign </a:t>
            </a:r>
            <a:r>
              <a:rPr lang="en-US" dirty="0" smtClean="0"/>
              <a:t>bodies or tumors ) </a:t>
            </a:r>
            <a:endParaRPr lang="en-US" dirty="0"/>
          </a:p>
          <a:p>
            <a:pPr algn="l" rtl="0">
              <a:buNone/>
            </a:pPr>
            <a:r>
              <a:rPr lang="en-US" dirty="0"/>
              <a:t>2. functional (or neuromuscular) </a:t>
            </a:r>
            <a:r>
              <a:rPr lang="en-US" dirty="0" smtClean="0"/>
              <a:t>lesions (neuromuscular </a:t>
            </a:r>
            <a:r>
              <a:rPr lang="en-US" dirty="0"/>
              <a:t>disease and commonly causes </a:t>
            </a:r>
            <a:r>
              <a:rPr lang="en-US" dirty="0" err="1"/>
              <a:t>megaesophagus</a:t>
            </a:r>
            <a:r>
              <a:rPr lang="en-US" dirty="0" smtClean="0"/>
              <a:t>)</a:t>
            </a:r>
            <a:endParaRPr lang="en-US" dirty="0"/>
          </a:p>
          <a:p>
            <a:pPr algn="l" rtl="0">
              <a:buNone/>
            </a:pPr>
            <a:r>
              <a:rPr lang="en-US" dirty="0"/>
              <a:t>3. inflammatory (</a:t>
            </a:r>
            <a:r>
              <a:rPr lang="en-US" dirty="0" err="1"/>
              <a:t>esophagitis</a:t>
            </a:r>
            <a:r>
              <a:rPr lang="en-US" dirty="0"/>
              <a:t>) </a:t>
            </a:r>
            <a:r>
              <a:rPr lang="en-US" dirty="0" smtClean="0"/>
              <a:t>conditions (</a:t>
            </a:r>
            <a:r>
              <a:rPr lang="en-US" dirty="0"/>
              <a:t>include ingestion of corrosive substances, thermal burns, radiation injury, and esophageal foreign bodies.</a:t>
            </a:r>
            <a:r>
              <a:rPr lang="en-US" dirty="0" smtClean="0"/>
              <a:t>) </a:t>
            </a:r>
            <a:endParaRPr lang="en-US" dirty="0"/>
          </a:p>
          <a:p>
            <a:pPr algn="l"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142852"/>
            <a:ext cx="8786874" cy="6643710"/>
          </a:xfrm>
        </p:spPr>
        <p:txBody>
          <a:bodyPr>
            <a:normAutofit fontScale="77500" lnSpcReduction="20000"/>
          </a:bodyPr>
          <a:lstStyle/>
          <a:p>
            <a:pPr algn="l" rtl="0"/>
            <a:r>
              <a:rPr lang="en-US" dirty="0">
                <a:latin typeface="+mj-lt"/>
              </a:rPr>
              <a:t>GENERAL SURGICAL PRINCIPALS</a:t>
            </a:r>
          </a:p>
          <a:p>
            <a:pPr algn="l" rtl="0">
              <a:buNone/>
            </a:pPr>
            <a:r>
              <a:rPr lang="en-US" dirty="0">
                <a:latin typeface="+mj-lt"/>
              </a:rPr>
              <a:t>Esophageal surgery is historically associated with a higher prevalence of </a:t>
            </a:r>
            <a:r>
              <a:rPr lang="en-US" dirty="0" err="1">
                <a:latin typeface="+mj-lt"/>
              </a:rPr>
              <a:t>incisional</a:t>
            </a:r>
            <a:r>
              <a:rPr lang="en-US" dirty="0">
                <a:latin typeface="+mj-lt"/>
              </a:rPr>
              <a:t> dehiscence than surgery on other portions of the alimentary tract. </a:t>
            </a:r>
            <a:endParaRPr lang="en-US" dirty="0" smtClean="0">
              <a:latin typeface="+mj-lt"/>
            </a:endParaRPr>
          </a:p>
          <a:p>
            <a:pPr algn="l" rtl="0"/>
            <a:endParaRPr lang="en-US" dirty="0">
              <a:latin typeface="+mj-lt"/>
            </a:endParaRPr>
          </a:p>
          <a:p>
            <a:pPr algn="l" rtl="0">
              <a:buNone/>
            </a:pPr>
            <a:r>
              <a:rPr lang="en-US" dirty="0" smtClean="0">
                <a:latin typeface="+mj-lt"/>
              </a:rPr>
              <a:t>Several </a:t>
            </a:r>
            <a:r>
              <a:rPr lang="en-US" dirty="0">
                <a:latin typeface="+mj-lt"/>
              </a:rPr>
              <a:t>factors may contribute to the high complication rate, including </a:t>
            </a:r>
            <a:endParaRPr lang="en-US" dirty="0" smtClean="0">
              <a:latin typeface="+mj-lt"/>
            </a:endParaRPr>
          </a:p>
          <a:p>
            <a:pPr marL="514350" indent="-514350" algn="l" rtl="0">
              <a:buAutoNum type="arabicPeriod"/>
            </a:pPr>
            <a:r>
              <a:rPr lang="en-US" dirty="0" smtClean="0">
                <a:latin typeface="+mj-lt"/>
              </a:rPr>
              <a:t>lack </a:t>
            </a:r>
            <a:r>
              <a:rPr lang="en-US" dirty="0">
                <a:latin typeface="+mj-lt"/>
              </a:rPr>
              <a:t>of </a:t>
            </a:r>
            <a:r>
              <a:rPr lang="en-US" dirty="0" err="1">
                <a:latin typeface="+mj-lt"/>
              </a:rPr>
              <a:t>serosa</a:t>
            </a:r>
            <a:r>
              <a:rPr lang="en-US" dirty="0">
                <a:latin typeface="+mj-lt"/>
              </a:rPr>
              <a:t>, </a:t>
            </a:r>
            <a:endParaRPr lang="en-US" dirty="0" smtClean="0">
              <a:latin typeface="+mj-lt"/>
            </a:endParaRPr>
          </a:p>
          <a:p>
            <a:pPr marL="514350" indent="-514350" algn="l" rtl="0">
              <a:buAutoNum type="arabicPeriod"/>
            </a:pPr>
            <a:r>
              <a:rPr lang="en-US" dirty="0" smtClean="0">
                <a:latin typeface="+mj-lt"/>
              </a:rPr>
              <a:t>the </a:t>
            </a:r>
            <a:r>
              <a:rPr lang="en-US" dirty="0">
                <a:latin typeface="+mj-lt"/>
              </a:rPr>
              <a:t>segmental nature of the blood supply, </a:t>
            </a:r>
            <a:endParaRPr lang="en-US" dirty="0" smtClean="0">
              <a:latin typeface="+mj-lt"/>
            </a:endParaRPr>
          </a:p>
          <a:p>
            <a:pPr marL="514350" indent="-514350" algn="l" rtl="0">
              <a:buAutoNum type="arabicPeriod"/>
            </a:pPr>
            <a:r>
              <a:rPr lang="en-US" dirty="0" smtClean="0">
                <a:latin typeface="+mj-lt"/>
              </a:rPr>
              <a:t>the </a:t>
            </a:r>
            <a:r>
              <a:rPr lang="en-US" dirty="0">
                <a:latin typeface="+mj-lt"/>
              </a:rPr>
              <a:t>lack of </a:t>
            </a:r>
            <a:r>
              <a:rPr lang="en-US" dirty="0" err="1">
                <a:latin typeface="+mj-lt"/>
              </a:rPr>
              <a:t>omentum</a:t>
            </a:r>
            <a:r>
              <a:rPr lang="en-US" dirty="0">
                <a:latin typeface="+mj-lt"/>
              </a:rPr>
              <a:t>, </a:t>
            </a:r>
            <a:endParaRPr lang="en-US" dirty="0" smtClean="0">
              <a:latin typeface="+mj-lt"/>
            </a:endParaRPr>
          </a:p>
          <a:p>
            <a:pPr marL="514350" indent="-514350" algn="l" rtl="0">
              <a:buAutoNum type="arabicPeriod"/>
            </a:pPr>
            <a:r>
              <a:rPr lang="en-US" dirty="0" smtClean="0">
                <a:latin typeface="+mj-lt"/>
              </a:rPr>
              <a:t>constant </a:t>
            </a:r>
            <a:r>
              <a:rPr lang="en-US" dirty="0">
                <a:latin typeface="+mj-lt"/>
              </a:rPr>
              <a:t>motion caused by swallowing and respiration, </a:t>
            </a:r>
            <a:endParaRPr lang="en-US" dirty="0" smtClean="0">
              <a:latin typeface="+mj-lt"/>
            </a:endParaRPr>
          </a:p>
          <a:p>
            <a:pPr marL="514350" indent="-514350" algn="l" rtl="0">
              <a:buAutoNum type="arabicPeriod"/>
            </a:pPr>
            <a:r>
              <a:rPr lang="en-US" dirty="0" smtClean="0">
                <a:latin typeface="+mj-lt"/>
              </a:rPr>
              <a:t>tension </a:t>
            </a:r>
            <a:r>
              <a:rPr lang="en-US" dirty="0">
                <a:latin typeface="+mj-lt"/>
              </a:rPr>
              <a:t>at the surgical </a:t>
            </a:r>
            <a:r>
              <a:rPr lang="en-US" dirty="0" smtClean="0">
                <a:latin typeface="+mj-lt"/>
              </a:rPr>
              <a:t>site</a:t>
            </a:r>
          </a:p>
          <a:p>
            <a:pPr marL="514350" indent="-514350" algn="l" rtl="0">
              <a:buNone/>
            </a:pPr>
            <a:endParaRPr lang="en-US" dirty="0" smtClean="0">
              <a:latin typeface="+mj-lt"/>
            </a:endParaRPr>
          </a:p>
          <a:p>
            <a:pPr marL="514350" indent="-514350" algn="l" rtl="0">
              <a:buNone/>
            </a:pPr>
            <a:r>
              <a:rPr lang="en-US" dirty="0">
                <a:latin typeface="+mj-lt"/>
              </a:rPr>
              <a:t>esophageal surgery can be successfully performed by </a:t>
            </a:r>
            <a:r>
              <a:rPr lang="en-US" dirty="0" smtClean="0">
                <a:latin typeface="+mj-lt"/>
              </a:rPr>
              <a:t>following </a:t>
            </a:r>
            <a:r>
              <a:rPr lang="en-US" dirty="0">
                <a:latin typeface="+mj-lt"/>
              </a:rPr>
              <a:t>principles, including gentle tissue handling, minimization of contamination, appropriate selection and application of suture materials, appropriate use of </a:t>
            </a:r>
            <a:r>
              <a:rPr lang="en-US" dirty="0" err="1">
                <a:latin typeface="+mj-lt"/>
              </a:rPr>
              <a:t>electrocautery</a:t>
            </a:r>
            <a:r>
              <a:rPr lang="en-US" dirty="0">
                <a:latin typeface="+mj-lt"/>
              </a:rPr>
              <a:t>, and accurate apposition of tissues</a:t>
            </a:r>
            <a:endParaRPr lang="ar-IQ"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normAutofit fontScale="85000" lnSpcReduction="20000"/>
          </a:bodyPr>
          <a:lstStyle/>
          <a:p>
            <a:pPr algn="l" rtl="0">
              <a:buNone/>
            </a:pPr>
            <a:r>
              <a:rPr lang="en-US" dirty="0"/>
              <a:t>In the abdomen, the </a:t>
            </a:r>
            <a:r>
              <a:rPr lang="en-US" dirty="0" err="1"/>
              <a:t>serosa</a:t>
            </a:r>
            <a:r>
              <a:rPr lang="en-US" dirty="0"/>
              <a:t> </a:t>
            </a:r>
            <a:r>
              <a:rPr lang="en-US" dirty="0" smtClean="0"/>
              <a:t>assists in </a:t>
            </a:r>
            <a:r>
              <a:rPr lang="en-US" dirty="0"/>
              <a:t>healing of viscera by the elaboration of a fibrin seal soon after surgery and by providing a source of </a:t>
            </a:r>
            <a:r>
              <a:rPr lang="en-US" dirty="0" err="1"/>
              <a:t>pluripotential</a:t>
            </a:r>
            <a:r>
              <a:rPr lang="en-US" dirty="0"/>
              <a:t> </a:t>
            </a:r>
            <a:r>
              <a:rPr lang="en-US" dirty="0" err="1"/>
              <a:t>mesothelial</a:t>
            </a:r>
            <a:r>
              <a:rPr lang="en-US" dirty="0"/>
              <a:t> cells</a:t>
            </a:r>
            <a:r>
              <a:rPr lang="en-US" dirty="0" smtClean="0"/>
              <a:t>.</a:t>
            </a:r>
          </a:p>
          <a:p>
            <a:pPr algn="l" rtl="0">
              <a:buNone/>
            </a:pPr>
            <a:endParaRPr lang="en-US" dirty="0" smtClean="0"/>
          </a:p>
          <a:p>
            <a:pPr algn="l" rtl="0">
              <a:buNone/>
            </a:pPr>
            <a:r>
              <a:rPr lang="en-US" dirty="0" smtClean="0"/>
              <a:t>In </a:t>
            </a:r>
            <a:r>
              <a:rPr lang="en-US" dirty="0"/>
              <a:t>the thoracic cavity, pleural </a:t>
            </a:r>
            <a:r>
              <a:rPr lang="en-US" dirty="0" err="1"/>
              <a:t>mesothelium</a:t>
            </a:r>
            <a:r>
              <a:rPr lang="en-US" dirty="0"/>
              <a:t> may play a similar role</a:t>
            </a:r>
            <a:r>
              <a:rPr lang="en-US" dirty="0" smtClean="0"/>
              <a:t>.</a:t>
            </a:r>
          </a:p>
          <a:p>
            <a:pPr algn="l" rtl="0">
              <a:buNone/>
            </a:pPr>
            <a:endParaRPr lang="en-US" dirty="0" smtClean="0"/>
          </a:p>
          <a:p>
            <a:pPr algn="l" rtl="0">
              <a:buNone/>
            </a:pPr>
            <a:r>
              <a:rPr lang="en-US" dirty="0" smtClean="0"/>
              <a:t>The </a:t>
            </a:r>
            <a:r>
              <a:rPr lang="en-US" dirty="0"/>
              <a:t>blood supply to the esophagus is considered segmental, with a rich, intramural plexus of </a:t>
            </a:r>
            <a:r>
              <a:rPr lang="en-US" dirty="0" err="1"/>
              <a:t>anastomosing</a:t>
            </a:r>
            <a:r>
              <a:rPr lang="en-US" dirty="0"/>
              <a:t> vessels in the </a:t>
            </a:r>
            <a:r>
              <a:rPr lang="en-US" dirty="0" err="1"/>
              <a:t>submucosal</a:t>
            </a:r>
            <a:r>
              <a:rPr lang="en-US" dirty="0"/>
              <a:t> layer that can support long segments of the esophagus</a:t>
            </a:r>
            <a:r>
              <a:rPr lang="en-US" dirty="0" smtClean="0"/>
              <a:t>.</a:t>
            </a:r>
          </a:p>
          <a:p>
            <a:pPr algn="l" rtl="0">
              <a:buNone/>
            </a:pPr>
            <a:endParaRPr lang="en-US" dirty="0" smtClean="0"/>
          </a:p>
          <a:p>
            <a:pPr algn="l" rtl="0">
              <a:buNone/>
            </a:pPr>
            <a:r>
              <a:rPr lang="en-US" dirty="0" smtClean="0"/>
              <a:t>Postoperative </a:t>
            </a:r>
            <a:r>
              <a:rPr lang="en-US" dirty="0"/>
              <a:t>motion of the esophageal incision with swallowing and respiration is unavoidable. After esophageal surgery, food and water are normally withheld to reduce esophageal motion and eliminate the passing of </a:t>
            </a:r>
            <a:r>
              <a:rPr lang="en-US" dirty="0" err="1"/>
              <a:t>ingesta</a:t>
            </a:r>
            <a:r>
              <a:rPr lang="en-US" dirty="0"/>
              <a:t> across the surgical site.</a:t>
            </a:r>
            <a:endParaRPr lang="en-US" dirty="0" smtClean="0"/>
          </a:p>
          <a:p>
            <a:pPr algn="l" rtl="0">
              <a:buNone/>
            </a:pPr>
            <a:endParaRPr lang="en-US" dirty="0"/>
          </a:p>
          <a:p>
            <a:pPr algn="l" rtl="0">
              <a:buNone/>
            </a:pPr>
            <a:endParaRPr lang="en-US" dirty="0"/>
          </a:p>
          <a:p>
            <a:pPr algn="l" rtl="0">
              <a:buNone/>
            </a:pPr>
            <a:endParaRPr lang="en-US" dirty="0"/>
          </a:p>
          <a:p>
            <a:pPr algn="l" rtl="0">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86874" cy="6429420"/>
          </a:xfrm>
        </p:spPr>
        <p:txBody>
          <a:bodyPr>
            <a:normAutofit fontScale="77500" lnSpcReduction="20000"/>
          </a:bodyPr>
          <a:lstStyle/>
          <a:p>
            <a:pPr algn="l" rtl="0">
              <a:buNone/>
            </a:pPr>
            <a:r>
              <a:rPr lang="en-US" dirty="0"/>
              <a:t>DISEASES OF THE </a:t>
            </a:r>
            <a:r>
              <a:rPr lang="en-US" dirty="0" smtClean="0"/>
              <a:t>ESOPHAGUS</a:t>
            </a:r>
          </a:p>
          <a:p>
            <a:pPr algn="l" rtl="0">
              <a:buNone/>
            </a:pPr>
            <a:r>
              <a:rPr lang="en-US" dirty="0" smtClean="0">
                <a:solidFill>
                  <a:srgbClr val="FF0000"/>
                </a:solidFill>
              </a:rPr>
              <a:t>Vascular </a:t>
            </a:r>
            <a:r>
              <a:rPr lang="en-US" dirty="0">
                <a:solidFill>
                  <a:srgbClr val="FF0000"/>
                </a:solidFill>
              </a:rPr>
              <a:t>Ring Anomalies</a:t>
            </a:r>
          </a:p>
          <a:p>
            <a:pPr algn="l" rtl="0"/>
            <a:r>
              <a:rPr lang="en-US" dirty="0"/>
              <a:t>Vascular rings are developmental anomalies of the great vessels that result in the encircling of esophagus and trachea by a complete or incomplete ring of vessels.</a:t>
            </a:r>
          </a:p>
          <a:p>
            <a:pPr algn="l" rtl="0">
              <a:buNone/>
            </a:pPr>
            <a:endParaRPr lang="en-US" dirty="0"/>
          </a:p>
          <a:p>
            <a:pPr algn="l" rtl="0">
              <a:buNone/>
            </a:pPr>
            <a:r>
              <a:rPr lang="en-US" dirty="0"/>
              <a:t>Several types of vascular ring anomalies are described in dogs and </a:t>
            </a:r>
            <a:r>
              <a:rPr lang="en-US" dirty="0" smtClean="0"/>
              <a:t>cats. The </a:t>
            </a:r>
            <a:r>
              <a:rPr lang="en-US" dirty="0"/>
              <a:t>most common vascular ring anomaly is persistent right aortic arch with a left </a:t>
            </a:r>
            <a:r>
              <a:rPr lang="en-US" dirty="0" err="1"/>
              <a:t>ligamentum</a:t>
            </a:r>
            <a:r>
              <a:rPr lang="en-US" dirty="0"/>
              <a:t> </a:t>
            </a:r>
            <a:r>
              <a:rPr lang="en-US" dirty="0" err="1"/>
              <a:t>arteriosum</a:t>
            </a:r>
            <a:r>
              <a:rPr lang="en-US" dirty="0"/>
              <a:t>, in which the aortic arch develops from the right fourth aortic </a:t>
            </a:r>
            <a:r>
              <a:rPr lang="en-US" dirty="0" smtClean="0"/>
              <a:t>arch</a:t>
            </a:r>
            <a:endParaRPr lang="ar-IQ" dirty="0" smtClean="0"/>
          </a:p>
          <a:p>
            <a:pPr>
              <a:buNone/>
            </a:pPr>
            <a:endParaRPr lang="ar-IQ" dirty="0" smtClean="0"/>
          </a:p>
          <a:p>
            <a:pPr>
              <a:buNone/>
            </a:pPr>
            <a:r>
              <a:rPr lang="ar-IQ" dirty="0" smtClean="0"/>
              <a:t>الشذوذ </a:t>
            </a:r>
            <a:r>
              <a:rPr lang="ar-IQ" dirty="0"/>
              <a:t>الأكثر شيوعًا في الحلقة الوعائية هو قوس </a:t>
            </a:r>
            <a:r>
              <a:rPr lang="ar-IQ" dirty="0" err="1"/>
              <a:t>الأبهر</a:t>
            </a:r>
            <a:r>
              <a:rPr lang="ar-IQ" dirty="0"/>
              <a:t> الأيمن المستمر مع الرباط الشرياني الأيسر ، حيث يتطور قوس </a:t>
            </a:r>
            <a:r>
              <a:rPr lang="ar-IQ" dirty="0" err="1"/>
              <a:t>الأبهر</a:t>
            </a:r>
            <a:r>
              <a:rPr lang="ar-IQ" dirty="0"/>
              <a:t> من قوس </a:t>
            </a:r>
            <a:r>
              <a:rPr lang="ar-IQ" dirty="0" err="1"/>
              <a:t>الأبهر</a:t>
            </a:r>
            <a:r>
              <a:rPr lang="ar-IQ" dirty="0"/>
              <a:t> الرابع الأيمن.</a:t>
            </a:r>
            <a:endParaRPr lang="en-US" dirty="0"/>
          </a:p>
          <a:p>
            <a:pPr algn="l" rtl="0">
              <a:buNone/>
            </a:pPr>
            <a:endParaRPr lang="en-US" dirty="0" smtClean="0"/>
          </a:p>
          <a:p>
            <a:pPr algn="l" rtl="0">
              <a:buNone/>
            </a:pPr>
            <a:r>
              <a:rPr lang="en-US" dirty="0" smtClean="0"/>
              <a:t>The </a:t>
            </a:r>
            <a:r>
              <a:rPr lang="en-US" dirty="0"/>
              <a:t>clinical signs of vascular ring anomalies are caused primarily by esophageal obstruction.. Initially, regurgitation usually occurs soon after eating, but later it may occur at variable time (minutes to hours</a:t>
            </a:r>
            <a:r>
              <a:rPr lang="en-US" dirty="0" smtClean="0"/>
              <a:t>)</a:t>
            </a:r>
            <a:r>
              <a:rPr lang="ar-IQ"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p:spPr>
        <p:txBody>
          <a:bodyPr/>
          <a:lstStyle/>
          <a:p>
            <a:pPr algn="l" rtl="0">
              <a:buNone/>
            </a:pPr>
            <a:r>
              <a:rPr lang="en-US" dirty="0" smtClean="0"/>
              <a:t>Treatment </a:t>
            </a:r>
          </a:p>
          <a:p>
            <a:pPr algn="l" rtl="0">
              <a:buNone/>
            </a:pPr>
            <a:r>
              <a:rPr lang="en-US" dirty="0"/>
              <a:t>Most vascular ring anomalies can be corrected through a left lateral </a:t>
            </a:r>
            <a:r>
              <a:rPr lang="en-US" dirty="0" err="1"/>
              <a:t>thoracotomy</a:t>
            </a:r>
            <a:r>
              <a:rPr lang="en-US" dirty="0"/>
              <a:t>.</a:t>
            </a:r>
          </a:p>
          <a:p>
            <a:pPr algn="l" rtl="0">
              <a:buNone/>
            </a:pPr>
            <a:r>
              <a:rPr lang="en-US" dirty="0"/>
              <a:t>The </a:t>
            </a:r>
            <a:r>
              <a:rPr lang="en-US" dirty="0" err="1"/>
              <a:t>ligamentum</a:t>
            </a:r>
            <a:r>
              <a:rPr lang="en-US" dirty="0"/>
              <a:t> </a:t>
            </a:r>
            <a:r>
              <a:rPr lang="en-US" dirty="0" err="1"/>
              <a:t>arteriosum</a:t>
            </a:r>
            <a:r>
              <a:rPr lang="en-US" dirty="0"/>
              <a:t> is carefully dissected from the esophagus with right-angled forceps </a:t>
            </a:r>
            <a:r>
              <a:rPr lang="en-US" dirty="0" smtClean="0"/>
              <a:t>double </a:t>
            </a:r>
            <a:r>
              <a:rPr lang="en-US" dirty="0" err="1"/>
              <a:t>ligated</a:t>
            </a:r>
            <a:r>
              <a:rPr lang="en-US" dirty="0"/>
              <a:t> with silk suture, and transected.</a:t>
            </a:r>
            <a:endParaRPr lang="ar-IQ" dirty="0"/>
          </a:p>
        </p:txBody>
      </p:sp>
      <p:pic>
        <p:nvPicPr>
          <p:cNvPr id="1027" name="Picture 3"/>
          <p:cNvPicPr>
            <a:picLocks noChangeAspect="1" noChangeArrowheads="1"/>
          </p:cNvPicPr>
          <p:nvPr/>
        </p:nvPicPr>
        <p:blipFill>
          <a:blip r:embed="rId2"/>
          <a:srcRect/>
          <a:stretch>
            <a:fillRect/>
          </a:stretch>
        </p:blipFill>
        <p:spPr bwMode="auto">
          <a:xfrm rot="5400000">
            <a:off x="666527" y="3191069"/>
            <a:ext cx="3057915" cy="3819530"/>
          </a:xfrm>
          <a:prstGeom prst="rect">
            <a:avLst/>
          </a:prstGeom>
          <a:noFill/>
          <a:ln w="9525">
            <a:noFill/>
            <a:miter lim="800000"/>
            <a:headEnd/>
            <a:tailEnd/>
          </a:ln>
          <a:effectLst/>
        </p:spPr>
      </p:pic>
      <p:sp>
        <p:nvSpPr>
          <p:cNvPr id="1028" name="Rectangle 4"/>
          <p:cNvSpPr>
            <a:spLocks noChangeArrowheads="1"/>
          </p:cNvSpPr>
          <p:nvPr/>
        </p:nvSpPr>
        <p:spPr bwMode="auto">
          <a:xfrm>
            <a:off x="4214810" y="3714752"/>
            <a:ext cx="471490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mbria" pitchFamily="18" charset="0"/>
                <a:ea typeface="Calibri" pitchFamily="34" charset="0"/>
                <a:cs typeface="Berling-Roman"/>
              </a:rPr>
              <a:t>Prognosis with surgical correction of persistent right aortic arch with left </a:t>
            </a:r>
            <a:r>
              <a:rPr kumimoji="0" lang="en-US" sz="2800" b="0" i="0" u="none" strike="noStrike" cap="none" normalizeH="0" baseline="0" dirty="0" err="1" smtClean="0">
                <a:ln>
                  <a:noFill/>
                </a:ln>
                <a:solidFill>
                  <a:schemeClr val="tx1"/>
                </a:solidFill>
                <a:effectLst/>
                <a:latin typeface="Cambria" pitchFamily="18" charset="0"/>
                <a:ea typeface="Calibri" pitchFamily="34" charset="0"/>
                <a:cs typeface="Berling-Roman"/>
              </a:rPr>
              <a:t>ligamentum</a:t>
            </a:r>
            <a:r>
              <a:rPr kumimoji="0" lang="en-US" sz="2800" b="0" i="0" u="none" strike="noStrike" cap="none" normalizeH="0" baseline="0" dirty="0" smtClean="0">
                <a:ln>
                  <a:noFill/>
                </a:ln>
                <a:solidFill>
                  <a:schemeClr val="tx1"/>
                </a:solidFill>
                <a:effectLst/>
                <a:latin typeface="Cambria" pitchFamily="18" charset="0"/>
                <a:ea typeface="Calibri" pitchFamily="34" charset="0"/>
                <a:cs typeface="Berling-Roman"/>
              </a:rPr>
              <a:t> </a:t>
            </a:r>
            <a:r>
              <a:rPr kumimoji="0" lang="en-US" sz="2800" b="0" i="0" u="none" strike="noStrike" cap="none" normalizeH="0" baseline="0" dirty="0" err="1" smtClean="0">
                <a:ln>
                  <a:noFill/>
                </a:ln>
                <a:solidFill>
                  <a:schemeClr val="tx1"/>
                </a:solidFill>
                <a:effectLst/>
                <a:latin typeface="Cambria" pitchFamily="18" charset="0"/>
                <a:ea typeface="Calibri" pitchFamily="34" charset="0"/>
                <a:cs typeface="Berling-Roman"/>
              </a:rPr>
              <a:t>arteriosum</a:t>
            </a:r>
            <a:r>
              <a:rPr kumimoji="0" lang="en-US" sz="2800" b="0" i="0" u="none" strike="noStrike" cap="none" normalizeH="0" baseline="0" dirty="0" smtClean="0">
                <a:ln>
                  <a:noFill/>
                </a:ln>
                <a:solidFill>
                  <a:schemeClr val="tx1"/>
                </a:solidFill>
                <a:effectLst/>
                <a:latin typeface="Cambria" pitchFamily="18" charset="0"/>
                <a:ea typeface="Calibri" pitchFamily="34" charset="0"/>
                <a:cs typeface="Berling-Roman"/>
              </a:rPr>
              <a:t> in dogs has improved over the past several decades.</a:t>
            </a:r>
            <a:endParaRPr kumimoji="0" lang="en-US"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1480" y="142852"/>
            <a:ext cx="8686800" cy="6500858"/>
          </a:xfrm>
        </p:spPr>
        <p:txBody>
          <a:bodyPr>
            <a:normAutofit fontScale="92500"/>
          </a:bodyPr>
          <a:lstStyle/>
          <a:p>
            <a:pPr algn="l" rtl="0">
              <a:buNone/>
            </a:pPr>
            <a:r>
              <a:rPr lang="en-US" dirty="0">
                <a:solidFill>
                  <a:srgbClr val="FF0000"/>
                </a:solidFill>
              </a:rPr>
              <a:t>Congenital Generalized </a:t>
            </a:r>
            <a:r>
              <a:rPr lang="en-US" dirty="0" err="1" smtClean="0">
                <a:solidFill>
                  <a:srgbClr val="FF0000"/>
                </a:solidFill>
              </a:rPr>
              <a:t>Megaesophagus</a:t>
            </a:r>
            <a:endParaRPr lang="en-US" dirty="0" smtClean="0">
              <a:solidFill>
                <a:srgbClr val="FF0000"/>
              </a:solidFill>
            </a:endParaRPr>
          </a:p>
          <a:p>
            <a:pPr algn="l" rtl="0">
              <a:buNone/>
            </a:pPr>
            <a:r>
              <a:rPr lang="en-US" dirty="0"/>
              <a:t>Idiopathic congenital total </a:t>
            </a:r>
            <a:r>
              <a:rPr lang="en-US" dirty="0" err="1"/>
              <a:t>megaesophagus</a:t>
            </a:r>
            <a:r>
              <a:rPr lang="en-US" dirty="0"/>
              <a:t> is caused by generalized alteration in motor function of the esophagus, possibly from a defect in </a:t>
            </a:r>
            <a:r>
              <a:rPr lang="en-US" dirty="0" err="1"/>
              <a:t>vagal</a:t>
            </a:r>
            <a:r>
              <a:rPr lang="en-US" dirty="0"/>
              <a:t> afferent </a:t>
            </a:r>
            <a:r>
              <a:rPr lang="en-US" dirty="0" err="1"/>
              <a:t>innervation</a:t>
            </a:r>
            <a:r>
              <a:rPr lang="en-US" dirty="0"/>
              <a:t> of the esophagus, and results in lack of </a:t>
            </a:r>
            <a:r>
              <a:rPr lang="en-US" dirty="0" err="1"/>
              <a:t>aboral</a:t>
            </a:r>
            <a:r>
              <a:rPr lang="en-US" dirty="0"/>
              <a:t> propulsion of </a:t>
            </a:r>
            <a:r>
              <a:rPr lang="en-US" dirty="0" smtClean="0"/>
              <a:t>food</a:t>
            </a:r>
          </a:p>
          <a:p>
            <a:pPr rtl="0">
              <a:buNone/>
            </a:pPr>
            <a:r>
              <a:rPr lang="ar-IQ" dirty="0"/>
              <a:t>نقص في دفع الطعام </a:t>
            </a:r>
            <a:r>
              <a:rPr lang="ar-IQ" dirty="0" smtClean="0"/>
              <a:t>اللاإرادي</a:t>
            </a:r>
            <a:endParaRPr lang="en-US" dirty="0" smtClean="0"/>
          </a:p>
          <a:p>
            <a:pPr algn="l" rtl="0">
              <a:buNone/>
            </a:pPr>
            <a:r>
              <a:rPr lang="en-US" dirty="0"/>
              <a:t>The entire esophagus becomes dilated, and </a:t>
            </a:r>
            <a:r>
              <a:rPr lang="en-US" dirty="0" err="1"/>
              <a:t>esophagitis</a:t>
            </a:r>
            <a:r>
              <a:rPr lang="en-US" dirty="0"/>
              <a:t> may develop as a result of fermentation of retained food</a:t>
            </a:r>
            <a:r>
              <a:rPr lang="en-US" dirty="0" smtClean="0"/>
              <a:t>.</a:t>
            </a:r>
          </a:p>
          <a:p>
            <a:pPr algn="l" rtl="0">
              <a:buNone/>
            </a:pPr>
            <a:r>
              <a:rPr lang="en-US" dirty="0" smtClean="0"/>
              <a:t>Treatment :</a:t>
            </a:r>
          </a:p>
          <a:p>
            <a:pPr algn="l" rtl="0"/>
            <a:r>
              <a:rPr lang="en-US" dirty="0" err="1"/>
              <a:t>Esophagodiaphragmatic</a:t>
            </a:r>
            <a:r>
              <a:rPr lang="en-US" dirty="0"/>
              <a:t> </a:t>
            </a:r>
            <a:r>
              <a:rPr lang="en-US" dirty="0" err="1"/>
              <a:t>cardioplasty</a:t>
            </a:r>
            <a:r>
              <a:rPr lang="en-US" dirty="0"/>
              <a:t> using the Torres </a:t>
            </a:r>
            <a:r>
              <a:rPr lang="en-US" dirty="0" smtClean="0"/>
              <a:t>technique to </a:t>
            </a:r>
            <a:r>
              <a:rPr lang="en-US" dirty="0"/>
              <a:t>improve esophageal </a:t>
            </a:r>
            <a:r>
              <a:rPr lang="en-US" dirty="0" smtClean="0"/>
              <a:t>emptying.</a:t>
            </a:r>
            <a:endParaRPr lang="en-US" dirty="0"/>
          </a:p>
          <a:p>
            <a:pPr algn="l" rtl="0">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normAutofit fontScale="77500" lnSpcReduction="20000"/>
          </a:bodyPr>
          <a:lstStyle/>
          <a:p>
            <a:pPr algn="l" rtl="0">
              <a:buNone/>
            </a:pPr>
            <a:r>
              <a:rPr lang="en-US" dirty="0" err="1"/>
              <a:t>Esophagodiaphragmatic</a:t>
            </a:r>
            <a:r>
              <a:rPr lang="en-US" dirty="0"/>
              <a:t> </a:t>
            </a:r>
            <a:r>
              <a:rPr lang="en-US" dirty="0" err="1"/>
              <a:t>cardioplasty</a:t>
            </a:r>
            <a:endParaRPr lang="en-US" dirty="0" smtClean="0"/>
          </a:p>
          <a:p>
            <a:pPr algn="l" rtl="0">
              <a:buNone/>
            </a:pPr>
            <a:r>
              <a:rPr lang="en-US" dirty="0" smtClean="0"/>
              <a:t>The </a:t>
            </a:r>
            <a:r>
              <a:rPr lang="en-US" dirty="0"/>
              <a:t>esophagus was approached through a ninth left </a:t>
            </a:r>
            <a:r>
              <a:rPr lang="en-US" dirty="0" err="1"/>
              <a:t>intercostal</a:t>
            </a:r>
            <a:r>
              <a:rPr lang="en-US" dirty="0"/>
              <a:t> </a:t>
            </a:r>
            <a:r>
              <a:rPr lang="en-US" dirty="0" err="1"/>
              <a:t>thoracotomy</a:t>
            </a:r>
            <a:r>
              <a:rPr lang="en-US" dirty="0"/>
              <a:t> and isolated with moistened saline sponges. The </a:t>
            </a:r>
            <a:r>
              <a:rPr lang="en-US" dirty="0" err="1"/>
              <a:t>vagus</a:t>
            </a:r>
            <a:r>
              <a:rPr lang="en-US" dirty="0"/>
              <a:t> nerves were identified and avoided. The diaphragm was dissected free of the left half of the esophagus at the esophageal hiatus, and a semicircular shaped segment of diaphragmatic muscle (2 to 3 cm wide) was </a:t>
            </a:r>
            <a:r>
              <a:rPr lang="en-US" dirty="0" err="1"/>
              <a:t>resected</a:t>
            </a:r>
            <a:r>
              <a:rPr lang="en-US" dirty="0"/>
              <a:t>. The new diaphragmatic edge was sutured to the esophagus with full-thickness horizontal mattress sutures of 2-0 polypropylene. A final layer of sutures (3-0 absorbable monofilament) was placed to close </a:t>
            </a:r>
            <a:r>
              <a:rPr lang="en-US" dirty="0" smtClean="0"/>
              <a:t>any remaining </a:t>
            </a:r>
            <a:r>
              <a:rPr lang="en-US" dirty="0"/>
              <a:t>gaps in the </a:t>
            </a:r>
            <a:r>
              <a:rPr lang="en-US" dirty="0" smtClean="0"/>
              <a:t>diaphragm</a:t>
            </a:r>
          </a:p>
          <a:p>
            <a:pPr algn="l" rtl="0">
              <a:buNone/>
            </a:pPr>
            <a:endParaRPr lang="en-US" dirty="0" smtClean="0"/>
          </a:p>
          <a:p>
            <a:pPr algn="l" rtl="0">
              <a:buNone/>
            </a:pPr>
            <a:r>
              <a:rPr lang="en-US" dirty="0" err="1" smtClean="0"/>
              <a:t>cardioplasty</a:t>
            </a:r>
            <a:r>
              <a:rPr lang="en-US" dirty="0" smtClean="0"/>
              <a:t> </a:t>
            </a:r>
            <a:r>
              <a:rPr lang="en-US" dirty="0"/>
              <a:t>places light tension on the distal esophagus; with contraction and relaxation of the diaphragm during respiration, the </a:t>
            </a:r>
            <a:r>
              <a:rPr lang="en-US" dirty="0" err="1"/>
              <a:t>cardia</a:t>
            </a:r>
            <a:r>
              <a:rPr lang="en-US" dirty="0"/>
              <a:t> also underwent intermittent contraction and dilatation, resulting in a pumping mechanism that helped drain the esophagus</a:t>
            </a:r>
            <a:r>
              <a:rPr lang="en-US" dirty="0" smtClean="0"/>
              <a:t>.</a:t>
            </a:r>
          </a:p>
          <a:p>
            <a:pPr algn="l" rtl="0">
              <a:buNone/>
            </a:pPr>
            <a:r>
              <a:rPr lang="en-US" dirty="0" smtClean="0"/>
              <a:t>Prognosis : good</a:t>
            </a:r>
          </a:p>
          <a:p>
            <a:pPr algn="l" rtl="0">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1453</Words>
  <Application>Microsoft Office PowerPoint</Application>
  <PresentationFormat>عرض على الشاشة (3:4)‏</PresentationFormat>
  <Paragraphs>123</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Esophageal surgery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Esophageal surgery</dc:title>
  <dc:creator>dell</dc:creator>
  <cp:lastModifiedBy>DR.Ahmed Saker 2o1O</cp:lastModifiedBy>
  <cp:revision>36</cp:revision>
  <dcterms:created xsi:type="dcterms:W3CDTF">2021-01-07T01:14:47Z</dcterms:created>
  <dcterms:modified xsi:type="dcterms:W3CDTF">2021-10-15T01:32:07Z</dcterms:modified>
</cp:coreProperties>
</file>